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09" r:id="rId3"/>
    <p:sldId id="411" r:id="rId4"/>
    <p:sldId id="416" r:id="rId5"/>
    <p:sldId id="455" r:id="rId6"/>
    <p:sldId id="412" r:id="rId7"/>
    <p:sldId id="437" r:id="rId8"/>
    <p:sldId id="439" r:id="rId9"/>
    <p:sldId id="440" r:id="rId10"/>
    <p:sldId id="441" r:id="rId11"/>
    <p:sldId id="472" r:id="rId12"/>
    <p:sldId id="443" r:id="rId13"/>
    <p:sldId id="475" r:id="rId14"/>
    <p:sldId id="476" r:id="rId15"/>
    <p:sldId id="481" r:id="rId16"/>
    <p:sldId id="477" r:id="rId17"/>
    <p:sldId id="502" r:id="rId18"/>
    <p:sldId id="478" r:id="rId19"/>
    <p:sldId id="483" r:id="rId20"/>
    <p:sldId id="479" r:id="rId21"/>
    <p:sldId id="45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E1E1E1"/>
    <a:srgbClr val="360000"/>
    <a:srgbClr val="4E0100"/>
    <a:srgbClr val="E8E8E8"/>
    <a:srgbClr val="5B000F"/>
    <a:srgbClr val="BABABA"/>
    <a:srgbClr val="27040A"/>
    <a:srgbClr val="FFFF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0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5.xml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6.xml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8.xml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9.xml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0.xml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7.xml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0.xml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5" name="图片 4" descr="b748beda66ccd818848473a6e71d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9550" y="2440305"/>
            <a:ext cx="11982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深圳市建设工程</a:t>
            </a:r>
            <a:r>
              <a:rPr lang="en-US" altLang="zh-CN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BIM</a:t>
            </a:r>
            <a:r>
              <a:rPr lang="zh-CN" altLang="en-US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招标投标</a:t>
            </a:r>
            <a:endParaRPr lang="en-US" altLang="zh-CN" sz="5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编制系统操作指引</a:t>
            </a:r>
            <a:endParaRPr lang="zh-CN" altLang="en-US" sz="5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24245" y="-278765"/>
            <a:ext cx="144145" cy="27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1720" y="1272540"/>
            <a:ext cx="10059035" cy="878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评标参数设置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评审的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项目需在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是否BIM招标</a:t>
            </a:r>
            <a:r>
              <a:rPr 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工程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栏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选项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，并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BIM项目类型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中选择对应的项目类型，最后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设置评标步骤及评委组别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2205355"/>
            <a:ext cx="9144000" cy="387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772410" y="2804160"/>
            <a:ext cx="387350" cy="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4895" y="1285240"/>
            <a:ext cx="10060940" cy="82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设置完所有项目后，点击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保存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按钮，通过点击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生成招标文件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按钮生成招标文件，生成的招标文件格式为TYZBJ，招标文件生成后，请仔细检查招标文件内容及各页签下设置项目是否符合招标要求。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2114550"/>
            <a:ext cx="8581390" cy="4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6165" y="1294130"/>
            <a:ext cx="10065385" cy="779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自定义投标文件编制系统下载安装后，会在桌面生成快捷方式。通过快捷方式打开登录页面，选择对应登录方式登录自定义投标文件编制系统。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90" y="3373755"/>
            <a:ext cx="693420" cy="929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945" y="2400935"/>
            <a:ext cx="5805170" cy="331533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775710" y="3659505"/>
            <a:ext cx="796925" cy="3581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38225" y="1288415"/>
            <a:ext cx="10077450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进入投标文件编制系统操作界面，点击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新建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按钮，选择对应的招标文件导入编制系统，进入投标文件编制页面。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685" y="2187575"/>
            <a:ext cx="8812530" cy="27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780540" y="2639695"/>
            <a:ext cx="25146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0340" y="3056255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38225" y="1288415"/>
            <a:ext cx="10088880" cy="82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在投标文件编制页面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编辑投标文件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模块，根据项目要求在各页签内，点击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导入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按钮，导入已编制完成的技术标、业绩文件等文件。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59660" y="2644140"/>
            <a:ext cx="25146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10" y="2117725"/>
            <a:ext cx="8493760" cy="364871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122170" y="2722245"/>
            <a:ext cx="436880" cy="182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82750" y="2905125"/>
            <a:ext cx="784860" cy="1314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04010" y="3063875"/>
            <a:ext cx="279400" cy="1079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9340" y="1271270"/>
            <a:ext cx="10071735" cy="878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编制采用BIM评审的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市政、水务类项目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的投标文件时，在投标文件编制页面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编辑投标文件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“BIM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页签内，录入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文件的链接地址，通过点击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查看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按钮，支持在线查验链接地址的正确性。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25" y="2619375"/>
            <a:ext cx="9964420" cy="236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9340" y="1271270"/>
            <a:ext cx="10071735" cy="82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编制采用BIM评审的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市政、水务类项目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的投标文件时，当编制完所有信息后，点击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生成投标文件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按钮，生成电子投标文件，生成的电子投标文件格式为TYZBJ。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025" y="2560320"/>
            <a:ext cx="10038080" cy="1892935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36955" y="1290955"/>
            <a:ext cx="10033000" cy="12230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编制采用BIM评审的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房建类项目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的投标文件时，在投标文件编制页面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编辑投标文件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“BIM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页签内，点击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选择模型文件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按钮，导入本地已编制完成的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标书文件。（施工类项目支持导入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MBS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格式的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文件，设计类项目支持导入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SMBS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格式的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文件）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15" y="2674620"/>
            <a:ext cx="9366250" cy="209105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468235" y="3978910"/>
            <a:ext cx="641985" cy="191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972435" y="3643630"/>
            <a:ext cx="278130" cy="1530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998345" y="3477260"/>
            <a:ext cx="431165" cy="1663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36955" y="1290955"/>
            <a:ext cx="10073640" cy="779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编制采用BIM评审的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房建类项目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的投标文件时，在投标文件编制页面，导入本地已编制完成的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标书文件后，若已下载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标书查看工具系统将自动调用查看工具，在线查看导入的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645" y="2120265"/>
            <a:ext cx="8248650" cy="3956050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56005" y="1274445"/>
            <a:ext cx="10078720" cy="82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编制采用BIM评审的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房建类项目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的投标文件时，当编制完所有信息后，点击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生成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标书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按钮，生成电子投标文件，施工类项目生成的电子投标文件格式为TBIM，设计类项目生成的电子投标文件格式为STBIM。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三、投标文件编制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470" y="2103755"/>
            <a:ext cx="8415655" cy="4166235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350770" y="2665095"/>
            <a:ext cx="1739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4800" b="1" dirty="0">
                <a:solidFill>
                  <a:schemeClr val="tx1"/>
                </a:solidFill>
                <a:latin typeface="Impact" panose="020B0806030902050204" pitchFamily="34" charset="0"/>
              </a:rPr>
              <a:t>目录</a:t>
            </a:r>
            <a:endParaRPr lang="zh-CN" sz="48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3" name="图片 12" descr="b748beda66ccd818848473a6e71d9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74970" y="1626870"/>
            <a:ext cx="51200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一</a:t>
            </a:r>
            <a:r>
              <a:rPr lang="en-US" altLang="zh-CN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 . </a:t>
            </a: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编制系统下载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4970" y="2801620"/>
            <a:ext cx="257175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二 . </a:t>
            </a:r>
            <a:r>
              <a:rPr lang="zh-CN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招标文件编制</a:t>
            </a:r>
            <a:endParaRPr lang="zh-CN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74970" y="3975735"/>
            <a:ext cx="43903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三 </a:t>
            </a:r>
            <a:r>
              <a:rPr lang="en-US" altLang="zh-CN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. </a:t>
            </a: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投标文件编制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4970" y="5161915"/>
            <a:ext cx="196215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四 . 温馨提示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6255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45210" y="1884045"/>
            <a:ext cx="10176510" cy="3538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一、各工程类型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模型编制工具操作，详见深圳公共资源交易网（https://www.szggzy.com/fwdh/fwdhjsgc）相关操作指引。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标书查看工具操作，详见深圳公共资源交易网（https://www.szggzy.com/fwdh/fwdhjsgc）相关操作指引。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</a:t>
            </a:r>
            <a:r>
              <a:rPr 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系统技术支持服务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，请咨询：</a:t>
            </a:r>
            <a:r>
              <a:rPr 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010-86483801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。（工作日：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9:00-12:00,14:00-18:00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zh-CN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四、温馨提示</a:t>
            </a:r>
            <a:endParaRPr lang="zh-CN" altLang="zh-CN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2355" y="1270000"/>
            <a:ext cx="10065385" cy="779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</a:t>
            </a:r>
            <a:r>
              <a:rPr 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通过如下地址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https://szggzy.com/fwdh/fwdhjsgc/zlxz4/gjrjxz/zbbzrj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）进入工具软件下载页面，选择相应模块下载自定义招标、投标文件编制系统。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</a:rPr>
              <a:t>一、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编制系统下载</a:t>
            </a:r>
            <a:endParaRPr lang="en-US" altLang="zh-CN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" y="2105025"/>
            <a:ext cx="8919845" cy="34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2355" y="1284605"/>
            <a:ext cx="10065385" cy="779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自定义招标文件编制系统下载安装后，会在桌面生成快捷方式。通过快捷方式打开登录页面，选择登录方式登录自定义招标文件编制系统。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25" y="2276475"/>
            <a:ext cx="5723255" cy="326834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775710" y="3659505"/>
            <a:ext cx="796925" cy="3581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910" y="3373755"/>
            <a:ext cx="685800" cy="929640"/>
          </a:xfrm>
          <a:prstGeom prst="rect">
            <a:avLst/>
          </a:prstGeom>
        </p:spPr>
      </p:pic>
      <p:pic>
        <p:nvPicPr>
          <p:cNvPr id="2" name="图片 1" descr="46e4e5e30e4b791aa17fd14188520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1720" y="1280795"/>
            <a:ext cx="10073005" cy="82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在招标文件编制系统操作页面</a:t>
            </a:r>
            <a:r>
              <a:rPr 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新建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按钮，选择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对应的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工程类型，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招标文件编制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页面。（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当前仅支持施工类及设计类项目采用BIM评审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7388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505" y="2232660"/>
            <a:ext cx="6670040" cy="363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53465" y="1270635"/>
            <a:ext cx="10103485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</a:t>
            </a:r>
            <a:r>
              <a:rPr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招标文件编制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页面，在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招标文件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模块导入提前编制好的word格式或PDF格式的招标文件。</a:t>
            </a:r>
            <a:endParaRPr 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90" y="2226945"/>
            <a:ext cx="9347835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56005" y="1264285"/>
            <a:ext cx="10078085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投标文件构成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模块，可根据项目的需求，新增或删除投标文件构成项，采用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评审的项目BIM标页签为必须保留项。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51015" y="4239260"/>
            <a:ext cx="483870" cy="18288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5" y="1921510"/>
            <a:ext cx="6190615" cy="4001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4732020" y="4666615"/>
            <a:ext cx="1143635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62355" y="1273810"/>
            <a:ext cx="10629900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投标文件构成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BIM标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页签内，可根据项目需要编写投标文件包含内容。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120" y="2058670"/>
            <a:ext cx="7242810" cy="3812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椭圆 6"/>
          <p:cNvSpPr/>
          <p:nvPr/>
        </p:nvSpPr>
        <p:spPr>
          <a:xfrm>
            <a:off x="3073400" y="3712210"/>
            <a:ext cx="527050" cy="2851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000" b="1"/>
          </a:p>
        </p:txBody>
      </p:sp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49655" y="1273810"/>
            <a:ext cx="10084435" cy="82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评审项目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按钮，弹出评审项目编辑框，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可以根据需要设置评审项，采用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BIM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评审的项目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必须选择其中一项采用BIM评审，并设置评审项目。</a:t>
            </a:r>
            <a:endParaRPr 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9453" y="63627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经典综艺体简" panose="02010609000101010101" pitchFamily="49" charset="-122"/>
                <a:sym typeface="+mn-ea"/>
              </a:rPr>
              <a:t>二、招标文件编制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5" y="2103120"/>
            <a:ext cx="4984115" cy="425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COMMONDATA" val="eyJoZGlkIjoiOTRmOTMwMTRjZDY4NTcwNWRkYzc5MjI4ZThkNzIyOG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1697</Words>
  <Application>WPS 演示</Application>
  <PresentationFormat>宽屏</PresentationFormat>
  <Paragraphs>89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黑体</vt:lpstr>
      <vt:lpstr>Impact</vt:lpstr>
      <vt:lpstr>Century Gothic</vt:lpstr>
      <vt:lpstr>经典综艺体简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GWJ</cp:lastModifiedBy>
  <cp:revision>254</cp:revision>
  <dcterms:created xsi:type="dcterms:W3CDTF">2019-06-19T02:08:00Z</dcterms:created>
  <dcterms:modified xsi:type="dcterms:W3CDTF">2022-06-06T08:22:37Z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5133A507EA444D12875DE84878F13A44</vt:lpwstr>
  </property>
</Properties>
</file>