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48" r:id="rId2"/>
    <p:sldId id="263" r:id="rId3"/>
    <p:sldId id="28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7" r:id="rId20"/>
    <p:sldId id="393" r:id="rId21"/>
    <p:sldId id="39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8A2"/>
    <a:srgbClr val="FBFBFB"/>
    <a:srgbClr val="22374C"/>
    <a:srgbClr val="FFB8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2020/12/16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xmlns:p14="http://schemas.microsoft.com/office/powerpoint/2010/main" val="155408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a:t>
            </a:fld>
            <a:endParaRPr lang="zh-CN" altLang="en-US"/>
          </a:p>
        </p:txBody>
      </p:sp>
    </p:spTree>
    <p:extLst>
      <p:ext uri="{BB962C8B-B14F-4D97-AF65-F5344CB8AC3E}">
        <p14:creationId xmlns:p14="http://schemas.microsoft.com/office/powerpoint/2010/main" val="16228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13277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331DA4-F0DF-48D8-91AB-A19F2E17DACA}" type="slidenum">
              <a:rPr lang="zh-CN" altLang="en-US" smtClean="0"/>
              <a:t>3</a:t>
            </a:fld>
            <a:endParaRPr lang="zh-CN" altLang="en-US"/>
          </a:p>
        </p:txBody>
      </p:sp>
    </p:spTree>
    <p:extLst>
      <p:ext uri="{BB962C8B-B14F-4D97-AF65-F5344CB8AC3E}">
        <p14:creationId xmlns:p14="http://schemas.microsoft.com/office/powerpoint/2010/main" val="29069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206976" y="3642529"/>
            <a:ext cx="5153701" cy="2008692"/>
          </a:xfrm>
          <a:custGeom>
            <a:avLst/>
            <a:gdLst>
              <a:gd name="connsiteX0" fmla="*/ 3282886 w 5153701"/>
              <a:gd name="connsiteY0" fmla="*/ 0 h 2008692"/>
              <a:gd name="connsiteX1" fmla="*/ 5153701 w 5153701"/>
              <a:gd name="connsiteY1" fmla="*/ 725628 h 2008692"/>
              <a:gd name="connsiteX2" fmla="*/ 1870815 w 5153701"/>
              <a:gd name="connsiteY2" fmla="*/ 2008692 h 2008692"/>
              <a:gd name="connsiteX3" fmla="*/ 0 w 5153701"/>
              <a:gd name="connsiteY3" fmla="*/ 1283064 h 2008692"/>
            </a:gdLst>
            <a:ahLst/>
            <a:cxnLst>
              <a:cxn ang="0">
                <a:pos x="connsiteX0" y="connsiteY0"/>
              </a:cxn>
              <a:cxn ang="0">
                <a:pos x="connsiteX1" y="connsiteY1"/>
              </a:cxn>
              <a:cxn ang="0">
                <a:pos x="connsiteX2" y="connsiteY2"/>
              </a:cxn>
              <a:cxn ang="0">
                <a:pos x="connsiteX3" y="connsiteY3"/>
              </a:cxn>
            </a:cxnLst>
            <a:rect l="l" t="t" r="r" b="b"/>
            <a:pathLst>
              <a:path w="5153701" h="2008692">
                <a:moveTo>
                  <a:pt x="3282886" y="0"/>
                </a:moveTo>
                <a:lnTo>
                  <a:pt x="5153701" y="725628"/>
                </a:lnTo>
                <a:lnTo>
                  <a:pt x="1870815" y="2008692"/>
                </a:lnTo>
                <a:lnTo>
                  <a:pt x="0" y="1283064"/>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75022" y="1604549"/>
            <a:ext cx="2307772" cy="4392488"/>
          </a:xfrm>
          <a:custGeom>
            <a:avLst/>
            <a:gdLst>
              <a:gd name="connsiteX0" fmla="*/ 0 w 2307772"/>
              <a:gd name="connsiteY0" fmla="*/ 0 h 4392488"/>
              <a:gd name="connsiteX1" fmla="*/ 2307772 w 2307772"/>
              <a:gd name="connsiteY1" fmla="*/ 0 h 4392488"/>
              <a:gd name="connsiteX2" fmla="*/ 2307772 w 2307772"/>
              <a:gd name="connsiteY2" fmla="*/ 4392488 h 4392488"/>
              <a:gd name="connsiteX3" fmla="*/ 0 w 2307772"/>
              <a:gd name="connsiteY3" fmla="*/ 4392488 h 4392488"/>
            </a:gdLst>
            <a:ahLst/>
            <a:cxnLst>
              <a:cxn ang="0">
                <a:pos x="connsiteX0" y="connsiteY0"/>
              </a:cxn>
              <a:cxn ang="0">
                <a:pos x="connsiteX1" y="connsiteY1"/>
              </a:cxn>
              <a:cxn ang="0">
                <a:pos x="connsiteX2" y="connsiteY2"/>
              </a:cxn>
              <a:cxn ang="0">
                <a:pos x="connsiteX3" y="connsiteY3"/>
              </a:cxn>
            </a:cxnLst>
            <a:rect l="l" t="t" r="r" b="b"/>
            <a:pathLst>
              <a:path w="2307772" h="4392488">
                <a:moveTo>
                  <a:pt x="0" y="0"/>
                </a:moveTo>
                <a:lnTo>
                  <a:pt x="2307772" y="0"/>
                </a:lnTo>
                <a:lnTo>
                  <a:pt x="2307772" y="4392488"/>
                </a:lnTo>
                <a:lnTo>
                  <a:pt x="0" y="439248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716939" y="1604549"/>
            <a:ext cx="2307772" cy="4392488"/>
          </a:xfrm>
          <a:custGeom>
            <a:avLst/>
            <a:gdLst>
              <a:gd name="connsiteX0" fmla="*/ 0 w 2307772"/>
              <a:gd name="connsiteY0" fmla="*/ 0 h 4392488"/>
              <a:gd name="connsiteX1" fmla="*/ 2307772 w 2307772"/>
              <a:gd name="connsiteY1" fmla="*/ 0 h 4392488"/>
              <a:gd name="connsiteX2" fmla="*/ 2307772 w 2307772"/>
              <a:gd name="connsiteY2" fmla="*/ 4392488 h 4392488"/>
              <a:gd name="connsiteX3" fmla="*/ 0 w 2307772"/>
              <a:gd name="connsiteY3" fmla="*/ 4392488 h 4392488"/>
            </a:gdLst>
            <a:ahLst/>
            <a:cxnLst>
              <a:cxn ang="0">
                <a:pos x="connsiteX0" y="connsiteY0"/>
              </a:cxn>
              <a:cxn ang="0">
                <a:pos x="connsiteX1" y="connsiteY1"/>
              </a:cxn>
              <a:cxn ang="0">
                <a:pos x="connsiteX2" y="connsiteY2"/>
              </a:cxn>
              <a:cxn ang="0">
                <a:pos x="connsiteX3" y="connsiteY3"/>
              </a:cxn>
            </a:cxnLst>
            <a:rect l="l" t="t" r="r" b="b"/>
            <a:pathLst>
              <a:path w="2307772" h="4392488">
                <a:moveTo>
                  <a:pt x="0" y="0"/>
                </a:moveTo>
                <a:lnTo>
                  <a:pt x="2307772" y="0"/>
                </a:lnTo>
                <a:lnTo>
                  <a:pt x="2307772" y="4392488"/>
                </a:lnTo>
                <a:lnTo>
                  <a:pt x="0" y="439248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63073" y="1604549"/>
            <a:ext cx="2307772" cy="4392488"/>
          </a:xfrm>
          <a:custGeom>
            <a:avLst/>
            <a:gdLst>
              <a:gd name="connsiteX0" fmla="*/ 0 w 2307772"/>
              <a:gd name="connsiteY0" fmla="*/ 0 h 4392488"/>
              <a:gd name="connsiteX1" fmla="*/ 2307772 w 2307772"/>
              <a:gd name="connsiteY1" fmla="*/ 0 h 4392488"/>
              <a:gd name="connsiteX2" fmla="*/ 2307772 w 2307772"/>
              <a:gd name="connsiteY2" fmla="*/ 4392488 h 4392488"/>
              <a:gd name="connsiteX3" fmla="*/ 0 w 2307772"/>
              <a:gd name="connsiteY3" fmla="*/ 4392488 h 4392488"/>
            </a:gdLst>
            <a:ahLst/>
            <a:cxnLst>
              <a:cxn ang="0">
                <a:pos x="connsiteX0" y="connsiteY0"/>
              </a:cxn>
              <a:cxn ang="0">
                <a:pos x="connsiteX1" y="connsiteY1"/>
              </a:cxn>
              <a:cxn ang="0">
                <a:pos x="connsiteX2" y="connsiteY2"/>
              </a:cxn>
              <a:cxn ang="0">
                <a:pos x="connsiteX3" y="connsiteY3"/>
              </a:cxn>
            </a:cxnLst>
            <a:rect l="l" t="t" r="r" b="b"/>
            <a:pathLst>
              <a:path w="2307772" h="4392488">
                <a:moveTo>
                  <a:pt x="0" y="0"/>
                </a:moveTo>
                <a:lnTo>
                  <a:pt x="2307772" y="0"/>
                </a:lnTo>
                <a:lnTo>
                  <a:pt x="2307772" y="4392488"/>
                </a:lnTo>
                <a:lnTo>
                  <a:pt x="0" y="4392488"/>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609207" y="1604549"/>
            <a:ext cx="2307772" cy="4392488"/>
          </a:xfrm>
          <a:custGeom>
            <a:avLst/>
            <a:gdLst>
              <a:gd name="connsiteX0" fmla="*/ 0 w 2307772"/>
              <a:gd name="connsiteY0" fmla="*/ 0 h 4392488"/>
              <a:gd name="connsiteX1" fmla="*/ 2307772 w 2307772"/>
              <a:gd name="connsiteY1" fmla="*/ 0 h 4392488"/>
              <a:gd name="connsiteX2" fmla="*/ 2307772 w 2307772"/>
              <a:gd name="connsiteY2" fmla="*/ 4392488 h 4392488"/>
              <a:gd name="connsiteX3" fmla="*/ 0 w 2307772"/>
              <a:gd name="connsiteY3" fmla="*/ 4392488 h 4392488"/>
            </a:gdLst>
            <a:ahLst/>
            <a:cxnLst>
              <a:cxn ang="0">
                <a:pos x="connsiteX0" y="connsiteY0"/>
              </a:cxn>
              <a:cxn ang="0">
                <a:pos x="connsiteX1" y="connsiteY1"/>
              </a:cxn>
              <a:cxn ang="0">
                <a:pos x="connsiteX2" y="connsiteY2"/>
              </a:cxn>
              <a:cxn ang="0">
                <a:pos x="connsiteX3" y="connsiteY3"/>
              </a:cxn>
            </a:cxnLst>
            <a:rect l="l" t="t" r="r" b="b"/>
            <a:pathLst>
              <a:path w="2307772" h="4392488">
                <a:moveTo>
                  <a:pt x="0" y="0"/>
                </a:moveTo>
                <a:lnTo>
                  <a:pt x="2307772" y="0"/>
                </a:lnTo>
                <a:lnTo>
                  <a:pt x="2307772" y="4392488"/>
                </a:lnTo>
                <a:lnTo>
                  <a:pt x="0" y="4392488"/>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783010" y="1685926"/>
            <a:ext cx="2363161" cy="2123312"/>
          </a:xfrm>
          <a:custGeom>
            <a:avLst/>
            <a:gdLst>
              <a:gd name="connsiteX0" fmla="*/ 0 w 2363161"/>
              <a:gd name="connsiteY0" fmla="*/ 0 h 2123312"/>
              <a:gd name="connsiteX1" fmla="*/ 2363161 w 2363161"/>
              <a:gd name="connsiteY1" fmla="*/ 0 h 2123312"/>
              <a:gd name="connsiteX2" fmla="*/ 2363161 w 2363161"/>
              <a:gd name="connsiteY2" fmla="*/ 2123312 h 2123312"/>
              <a:gd name="connsiteX3" fmla="*/ 0 w 2363161"/>
              <a:gd name="connsiteY3" fmla="*/ 2123312 h 2123312"/>
            </a:gdLst>
            <a:ahLst/>
            <a:cxnLst>
              <a:cxn ang="0">
                <a:pos x="connsiteX0" y="connsiteY0"/>
              </a:cxn>
              <a:cxn ang="0">
                <a:pos x="connsiteX1" y="connsiteY1"/>
              </a:cxn>
              <a:cxn ang="0">
                <a:pos x="connsiteX2" y="connsiteY2"/>
              </a:cxn>
              <a:cxn ang="0">
                <a:pos x="connsiteX3" y="connsiteY3"/>
              </a:cxn>
            </a:cxnLst>
            <a:rect l="l" t="t" r="r" b="b"/>
            <a:pathLst>
              <a:path w="2363161" h="2123312">
                <a:moveTo>
                  <a:pt x="0" y="0"/>
                </a:moveTo>
                <a:lnTo>
                  <a:pt x="2363161" y="0"/>
                </a:lnTo>
                <a:lnTo>
                  <a:pt x="2363161" y="2123312"/>
                </a:lnTo>
                <a:lnTo>
                  <a:pt x="0" y="2123312"/>
                </a:ln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783010" y="3794364"/>
            <a:ext cx="2363161" cy="2140046"/>
          </a:xfrm>
          <a:custGeom>
            <a:avLst/>
            <a:gdLst>
              <a:gd name="connsiteX0" fmla="*/ 0 w 2363161"/>
              <a:gd name="connsiteY0" fmla="*/ 0 h 2140046"/>
              <a:gd name="connsiteX1" fmla="*/ 2363161 w 2363161"/>
              <a:gd name="connsiteY1" fmla="*/ 0 h 2140046"/>
              <a:gd name="connsiteX2" fmla="*/ 2363161 w 2363161"/>
              <a:gd name="connsiteY2" fmla="*/ 2140046 h 2140046"/>
              <a:gd name="connsiteX3" fmla="*/ 0 w 2363161"/>
              <a:gd name="connsiteY3" fmla="*/ 2140046 h 2140046"/>
            </a:gdLst>
            <a:ahLst/>
            <a:cxnLst>
              <a:cxn ang="0">
                <a:pos x="connsiteX0" y="connsiteY0"/>
              </a:cxn>
              <a:cxn ang="0">
                <a:pos x="connsiteX1" y="connsiteY1"/>
              </a:cxn>
              <a:cxn ang="0">
                <a:pos x="connsiteX2" y="connsiteY2"/>
              </a:cxn>
              <a:cxn ang="0">
                <a:pos x="connsiteX3" y="connsiteY3"/>
              </a:cxn>
            </a:cxnLst>
            <a:rect l="l" t="t" r="r" b="b"/>
            <a:pathLst>
              <a:path w="2363161" h="2140046">
                <a:moveTo>
                  <a:pt x="0" y="0"/>
                </a:moveTo>
                <a:lnTo>
                  <a:pt x="2363161" y="0"/>
                </a:lnTo>
                <a:lnTo>
                  <a:pt x="2363161" y="2140046"/>
                </a:lnTo>
                <a:lnTo>
                  <a:pt x="0" y="2140046"/>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6146171" y="3794364"/>
            <a:ext cx="2374316" cy="2140046"/>
          </a:xfrm>
          <a:custGeom>
            <a:avLst/>
            <a:gdLst>
              <a:gd name="connsiteX0" fmla="*/ 0 w 2374316"/>
              <a:gd name="connsiteY0" fmla="*/ 0 h 2140046"/>
              <a:gd name="connsiteX1" fmla="*/ 2374316 w 2374316"/>
              <a:gd name="connsiteY1" fmla="*/ 0 h 2140046"/>
              <a:gd name="connsiteX2" fmla="*/ 2374316 w 2374316"/>
              <a:gd name="connsiteY2" fmla="*/ 2140046 h 2140046"/>
              <a:gd name="connsiteX3" fmla="*/ 0 w 2374316"/>
              <a:gd name="connsiteY3" fmla="*/ 2140046 h 2140046"/>
            </a:gdLst>
            <a:ahLst/>
            <a:cxnLst>
              <a:cxn ang="0">
                <a:pos x="connsiteX0" y="connsiteY0"/>
              </a:cxn>
              <a:cxn ang="0">
                <a:pos x="connsiteX1" y="connsiteY1"/>
              </a:cxn>
              <a:cxn ang="0">
                <a:pos x="connsiteX2" y="connsiteY2"/>
              </a:cxn>
              <a:cxn ang="0">
                <a:pos x="connsiteX3" y="connsiteY3"/>
              </a:cxn>
            </a:cxnLst>
            <a:rect l="l" t="t" r="r" b="b"/>
            <a:pathLst>
              <a:path w="2374316" h="2140046">
                <a:moveTo>
                  <a:pt x="0" y="0"/>
                </a:moveTo>
                <a:lnTo>
                  <a:pt x="2374316" y="0"/>
                </a:lnTo>
                <a:lnTo>
                  <a:pt x="2374316" y="2140046"/>
                </a:lnTo>
                <a:lnTo>
                  <a:pt x="0" y="2140046"/>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855787" y="2347371"/>
            <a:ext cx="1602276" cy="1233788"/>
          </a:xfrm>
          <a:custGeom>
            <a:avLst/>
            <a:gdLst>
              <a:gd name="connsiteX0" fmla="*/ 0 w 1602276"/>
              <a:gd name="connsiteY0" fmla="*/ 0 h 1233788"/>
              <a:gd name="connsiteX1" fmla="*/ 1602276 w 1602276"/>
              <a:gd name="connsiteY1" fmla="*/ 0 h 1233788"/>
              <a:gd name="connsiteX2" fmla="*/ 1602276 w 1602276"/>
              <a:gd name="connsiteY2" fmla="*/ 1233788 h 1233788"/>
              <a:gd name="connsiteX3" fmla="*/ 0 w 1602276"/>
              <a:gd name="connsiteY3" fmla="*/ 1233788 h 1233788"/>
            </a:gdLst>
            <a:ahLst/>
            <a:cxnLst>
              <a:cxn ang="0">
                <a:pos x="connsiteX0" y="connsiteY0"/>
              </a:cxn>
              <a:cxn ang="0">
                <a:pos x="connsiteX1" y="connsiteY1"/>
              </a:cxn>
              <a:cxn ang="0">
                <a:pos x="connsiteX2" y="connsiteY2"/>
              </a:cxn>
              <a:cxn ang="0">
                <a:pos x="connsiteX3" y="connsiteY3"/>
              </a:cxn>
            </a:cxnLst>
            <a:rect l="l" t="t" r="r" b="b"/>
            <a:pathLst>
              <a:path w="1602276" h="1233788">
                <a:moveTo>
                  <a:pt x="0" y="0"/>
                </a:moveTo>
                <a:lnTo>
                  <a:pt x="1602276" y="0"/>
                </a:lnTo>
                <a:lnTo>
                  <a:pt x="1602276" y="1233788"/>
                </a:lnTo>
                <a:lnTo>
                  <a:pt x="0" y="1233788"/>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8319618" y="4440006"/>
            <a:ext cx="1602276" cy="1233788"/>
          </a:xfrm>
          <a:custGeom>
            <a:avLst/>
            <a:gdLst>
              <a:gd name="connsiteX0" fmla="*/ 0 w 1602276"/>
              <a:gd name="connsiteY0" fmla="*/ 0 h 1233788"/>
              <a:gd name="connsiteX1" fmla="*/ 1602276 w 1602276"/>
              <a:gd name="connsiteY1" fmla="*/ 0 h 1233788"/>
              <a:gd name="connsiteX2" fmla="*/ 1602276 w 1602276"/>
              <a:gd name="connsiteY2" fmla="*/ 1233788 h 1233788"/>
              <a:gd name="connsiteX3" fmla="*/ 0 w 1602276"/>
              <a:gd name="connsiteY3" fmla="*/ 1233788 h 1233788"/>
            </a:gdLst>
            <a:ahLst/>
            <a:cxnLst>
              <a:cxn ang="0">
                <a:pos x="connsiteX0" y="connsiteY0"/>
              </a:cxn>
              <a:cxn ang="0">
                <a:pos x="connsiteX1" y="connsiteY1"/>
              </a:cxn>
              <a:cxn ang="0">
                <a:pos x="connsiteX2" y="connsiteY2"/>
              </a:cxn>
              <a:cxn ang="0">
                <a:pos x="connsiteX3" y="connsiteY3"/>
              </a:cxn>
            </a:cxnLst>
            <a:rect l="l" t="t" r="r" b="b"/>
            <a:pathLst>
              <a:path w="1602276" h="1233788">
                <a:moveTo>
                  <a:pt x="0" y="0"/>
                </a:moveTo>
                <a:lnTo>
                  <a:pt x="1602276" y="0"/>
                </a:lnTo>
                <a:lnTo>
                  <a:pt x="1602276" y="1233788"/>
                </a:lnTo>
                <a:lnTo>
                  <a:pt x="0" y="1233788"/>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277258" y="2102236"/>
            <a:ext cx="4150305" cy="2433744"/>
          </a:xfrm>
          <a:custGeom>
            <a:avLst/>
            <a:gdLst>
              <a:gd name="connsiteX0" fmla="*/ 177031 w 4150305"/>
              <a:gd name="connsiteY0" fmla="*/ 0 h 2433744"/>
              <a:gd name="connsiteX1" fmla="*/ 3973274 w 4150305"/>
              <a:gd name="connsiteY1" fmla="*/ 0 h 2433744"/>
              <a:gd name="connsiteX2" fmla="*/ 4150305 w 4150305"/>
              <a:gd name="connsiteY2" fmla="*/ 177031 h 2433744"/>
              <a:gd name="connsiteX3" fmla="*/ 4150305 w 4150305"/>
              <a:gd name="connsiteY3" fmla="*/ 2256713 h 2433744"/>
              <a:gd name="connsiteX4" fmla="*/ 3973274 w 4150305"/>
              <a:gd name="connsiteY4" fmla="*/ 2433744 h 2433744"/>
              <a:gd name="connsiteX5" fmla="*/ 177031 w 4150305"/>
              <a:gd name="connsiteY5" fmla="*/ 2433744 h 2433744"/>
              <a:gd name="connsiteX6" fmla="*/ 0 w 4150305"/>
              <a:gd name="connsiteY6" fmla="*/ 2256713 h 2433744"/>
              <a:gd name="connsiteX7" fmla="*/ 0 w 4150305"/>
              <a:gd name="connsiteY7" fmla="*/ 177031 h 2433744"/>
              <a:gd name="connsiteX8" fmla="*/ 177031 w 4150305"/>
              <a:gd name="connsiteY8" fmla="*/ 0 h 24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305" h="2433744">
                <a:moveTo>
                  <a:pt x="177031" y="0"/>
                </a:moveTo>
                <a:lnTo>
                  <a:pt x="3973274" y="0"/>
                </a:lnTo>
                <a:cubicBezTo>
                  <a:pt x="4071046" y="0"/>
                  <a:pt x="4150305" y="79259"/>
                  <a:pt x="4150305" y="177031"/>
                </a:cubicBezTo>
                <a:lnTo>
                  <a:pt x="4150305" y="2256713"/>
                </a:lnTo>
                <a:cubicBezTo>
                  <a:pt x="4150305" y="2354485"/>
                  <a:pt x="4071046" y="2433744"/>
                  <a:pt x="3973274" y="2433744"/>
                </a:cubicBezTo>
                <a:lnTo>
                  <a:pt x="177031" y="2433744"/>
                </a:lnTo>
                <a:cubicBezTo>
                  <a:pt x="79259" y="2433744"/>
                  <a:pt x="0" y="2354485"/>
                  <a:pt x="0" y="2256713"/>
                </a:cubicBezTo>
                <a:lnTo>
                  <a:pt x="0" y="177031"/>
                </a:lnTo>
                <a:cubicBezTo>
                  <a:pt x="0" y="79259"/>
                  <a:pt x="79259" y="0"/>
                  <a:pt x="177031" y="0"/>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764439" y="2102236"/>
            <a:ext cx="4150305" cy="2433744"/>
          </a:xfrm>
          <a:custGeom>
            <a:avLst/>
            <a:gdLst>
              <a:gd name="connsiteX0" fmla="*/ 202439 w 4150305"/>
              <a:gd name="connsiteY0" fmla="*/ 0 h 2433744"/>
              <a:gd name="connsiteX1" fmla="*/ 3947866 w 4150305"/>
              <a:gd name="connsiteY1" fmla="*/ 0 h 2433744"/>
              <a:gd name="connsiteX2" fmla="*/ 4150305 w 4150305"/>
              <a:gd name="connsiteY2" fmla="*/ 202439 h 2433744"/>
              <a:gd name="connsiteX3" fmla="*/ 4150305 w 4150305"/>
              <a:gd name="connsiteY3" fmla="*/ 2231305 h 2433744"/>
              <a:gd name="connsiteX4" fmla="*/ 3947866 w 4150305"/>
              <a:gd name="connsiteY4" fmla="*/ 2433744 h 2433744"/>
              <a:gd name="connsiteX5" fmla="*/ 202439 w 4150305"/>
              <a:gd name="connsiteY5" fmla="*/ 2433744 h 2433744"/>
              <a:gd name="connsiteX6" fmla="*/ 0 w 4150305"/>
              <a:gd name="connsiteY6" fmla="*/ 2231305 h 2433744"/>
              <a:gd name="connsiteX7" fmla="*/ 0 w 4150305"/>
              <a:gd name="connsiteY7" fmla="*/ 202439 h 2433744"/>
              <a:gd name="connsiteX8" fmla="*/ 202439 w 4150305"/>
              <a:gd name="connsiteY8" fmla="*/ 0 h 24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305" h="2433744">
                <a:moveTo>
                  <a:pt x="202439" y="0"/>
                </a:moveTo>
                <a:lnTo>
                  <a:pt x="3947866" y="0"/>
                </a:lnTo>
                <a:cubicBezTo>
                  <a:pt x="4059670" y="0"/>
                  <a:pt x="4150305" y="90635"/>
                  <a:pt x="4150305" y="202439"/>
                </a:cubicBezTo>
                <a:lnTo>
                  <a:pt x="4150305" y="2231305"/>
                </a:lnTo>
                <a:cubicBezTo>
                  <a:pt x="4150305" y="2343109"/>
                  <a:pt x="4059670" y="2433744"/>
                  <a:pt x="3947866" y="2433744"/>
                </a:cubicBezTo>
                <a:lnTo>
                  <a:pt x="202439" y="2433744"/>
                </a:lnTo>
                <a:cubicBezTo>
                  <a:pt x="90635" y="2433744"/>
                  <a:pt x="0" y="2343109"/>
                  <a:pt x="0" y="2231305"/>
                </a:cubicBezTo>
                <a:lnTo>
                  <a:pt x="0" y="202439"/>
                </a:lnTo>
                <a:cubicBezTo>
                  <a:pt x="0" y="90635"/>
                  <a:pt x="90635" y="0"/>
                  <a:pt x="202439"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49912" y="5510511"/>
            <a:ext cx="1536700" cy="30777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chemeClr val="bg1"/>
                </a:solidFill>
                <a:effectLst/>
                <a:uLnTx/>
                <a:uFillTx/>
                <a:latin typeface="Arial" panose="020B0604020202020204"/>
                <a:ea typeface="微软雅黑" panose="020B0503020204020204" pitchFamily="34" charset="-122"/>
                <a:cs typeface="+mn-cs"/>
              </a:rPr>
              <a:t>汇报人：包图网</a:t>
            </a:r>
            <a:endParaRPr kumimoji="0" lang="zh-CN" altLang="en-US" sz="14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pic>
        <p:nvPicPr>
          <p:cNvPr id="2" name="图片 1"/>
          <p:cNvPicPr>
            <a:picLocks noChangeAspect="1"/>
          </p:cNvPicPr>
          <p:nvPr/>
        </p:nvPicPr>
        <p:blipFill rotWithShape="1">
          <a:blip r:embed="rId5" cstate="hqprint"/>
          <a:srcRect/>
          <a:stretch>
            <a:fillRect/>
          </a:stretch>
        </p:blipFill>
        <p:spPr>
          <a:xfrm>
            <a:off x="3785707" y="1"/>
            <a:ext cx="8406293" cy="5014452"/>
          </a:xfrm>
          <a:prstGeom prst="rect">
            <a:avLst/>
          </a:prstGeom>
        </p:spPr>
      </p:pic>
      <p:sp>
        <p:nvSpPr>
          <p:cNvPr id="3" name="文本框 2"/>
          <p:cNvSpPr txBox="1"/>
          <p:nvPr/>
        </p:nvSpPr>
        <p:spPr>
          <a:xfrm>
            <a:off x="925830" y="3985260"/>
            <a:ext cx="6855460" cy="76835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b="1" dirty="0" smtClean="0">
                <a:solidFill>
                  <a:schemeClr val="tx1">
                    <a:lumMod val="75000"/>
                    <a:lumOff val="25000"/>
                  </a:schemeClr>
                </a:solidFill>
                <a:latin typeface="微软雅黑" panose="020B0503020204020204" pitchFamily="34" charset="-122"/>
                <a:ea typeface="微软雅黑" panose="020B0503020204020204" pitchFamily="34" charset="-122"/>
              </a:rPr>
              <a:t>网上开标操作指引</a:t>
            </a:r>
          </a:p>
        </p:txBody>
      </p:sp>
      <p:sp>
        <p:nvSpPr>
          <p:cNvPr id="5" name="文本框 4"/>
          <p:cNvSpPr txBox="1"/>
          <p:nvPr/>
        </p:nvSpPr>
        <p:spPr>
          <a:xfrm>
            <a:off x="6738552" y="6058337"/>
            <a:ext cx="5843374" cy="369332"/>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b="1" noProof="0" dirty="0" err="1" smtClean="0">
                <a:solidFill>
                  <a:srgbClr val="4E68A2"/>
                </a:solidFill>
                <a:latin typeface="Arial" panose="020B0604020202020204"/>
                <a:ea typeface="微软雅黑" panose="020B0503020204020204" pitchFamily="34" charset="-122"/>
              </a:rPr>
              <a:t>深圳交易集团有限公司建设工程招标业务分公司</a:t>
            </a:r>
            <a:endParaRPr lang="en-US" altLang="zh-CN" b="1" noProof="0" dirty="0" smtClean="0">
              <a:solidFill>
                <a:srgbClr val="4E68A2"/>
              </a:solidFill>
              <a:latin typeface="Arial" panose="020B0604020202020204"/>
              <a:ea typeface="微软雅黑" panose="020B0503020204020204" pitchFamily="34" charset="-122"/>
            </a:endParaRPr>
          </a:p>
        </p:txBody>
      </p:sp>
      <p:pic>
        <p:nvPicPr>
          <p:cNvPr id="10" name="Isaac Shepard - Letting 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0229"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1" presetClass="mediacall" presetSubtype="0" fill="hold" nodeType="withEffect">
                                  <p:stCondLst>
                                    <p:cond delay="0"/>
                                  </p:stCondLst>
                                  <p:childTnLst>
                                    <p:cmd type="call" cmd="playFrom(0.0)">
                                      <p:cBhvr>
                                        <p:cTn id="21"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repeatCount="indefinite" fill="hold" display="0">
                  <p:stCondLst>
                    <p:cond delay="indefinite"/>
                  </p:stCondLst>
                  <p:endCondLst>
                    <p:cond evt="onStopAudio" delay="0">
                      <p:tgtEl>
                        <p:sldTgt/>
                      </p:tgtEl>
                    </p:cond>
                  </p:endCondLst>
                </p:cTn>
                <p:tgtEl>
                  <p:spTgt spid="10"/>
                </p:tgtEl>
              </p:cMediaNode>
            </p:audio>
          </p:childTnLst>
        </p:cTn>
      </p:par>
    </p:tnLst>
    <p:bldLst>
      <p:bldP spid="8"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66408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投标人开标会界面</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5172075" y="5956300"/>
            <a:ext cx="1848485" cy="485140"/>
          </a:xfrm>
          <a:prstGeom prst="rect">
            <a:avLst/>
          </a:prstGeom>
          <a:noFill/>
        </p:spPr>
        <p:txBody>
          <a:bodyPr wrap="square" rtlCol="0" anchor="t">
            <a:spAutoFit/>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投标人开标会界面</a:t>
            </a:r>
          </a:p>
        </p:txBody>
      </p:sp>
      <p:pic>
        <p:nvPicPr>
          <p:cNvPr id="22" name="图片 12"/>
          <p:cNvPicPr>
            <a:picLocks noChangeAspect="1"/>
          </p:cNvPicPr>
          <p:nvPr/>
        </p:nvPicPr>
        <p:blipFill>
          <a:blip r:embed="rId3"/>
          <a:stretch>
            <a:fillRect/>
          </a:stretch>
        </p:blipFill>
        <p:spPr>
          <a:xfrm>
            <a:off x="1666240" y="1534795"/>
            <a:ext cx="8859520" cy="4421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66408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——下达网上解密指令</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434975" y="1470025"/>
            <a:ext cx="2563495" cy="4028440"/>
          </a:xfrm>
          <a:prstGeom prst="rect">
            <a:avLst/>
          </a:prstGeom>
          <a:noFill/>
        </p:spPr>
        <p:txBody>
          <a:bodyPr wrap="square" rtlCol="0" anchor="t">
            <a:spAutoFit/>
          </a:bodyPr>
          <a:lstStyle/>
          <a:p>
            <a:pPr algn="l">
              <a:lnSpc>
                <a:spcPct val="16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开启标书界面，如果有加密的投标文件，则点击“下达网上解密指令”进入网上解密命令下达界面，点击“下达网上解密指令”，招标人机构数字证书签名后生效；如需延长解密时间，则点击“延长解密时间”按钮进行解密时间延长</a:t>
            </a:r>
          </a:p>
        </p:txBody>
      </p:sp>
      <p:pic>
        <p:nvPicPr>
          <p:cNvPr id="23" name="图片 13"/>
          <p:cNvPicPr>
            <a:picLocks noChangeAspect="1"/>
          </p:cNvPicPr>
          <p:nvPr/>
        </p:nvPicPr>
        <p:blipFill>
          <a:blip r:embed="rId3"/>
          <a:stretch>
            <a:fillRect/>
          </a:stretch>
        </p:blipFill>
        <p:spPr>
          <a:xfrm>
            <a:off x="2921000" y="1470025"/>
            <a:ext cx="8892540" cy="4835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2184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选择证书</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434975" y="1470025"/>
            <a:ext cx="2563495" cy="4028440"/>
          </a:xfrm>
          <a:prstGeom prst="rect">
            <a:avLst/>
          </a:prstGeom>
          <a:noFill/>
        </p:spPr>
        <p:txBody>
          <a:bodyPr wrap="square" rtlCol="0" anchor="t">
            <a:spAutoFit/>
          </a:bodyPr>
          <a:lstStyle/>
          <a:p>
            <a:pPr algn="l">
              <a:lnSpc>
                <a:spcPct val="16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开启标书界面，如果有加密的投标文件，则点击“下达网上解密指令”进入网上解密命令下达界面，点击“下达网上解密指令”，招标人机构数字证书签名后生效；如需延长解密时间，则点击“延长解密时间”按钮进行解密时间延长</a:t>
            </a:r>
          </a:p>
        </p:txBody>
      </p:sp>
      <p:pic>
        <p:nvPicPr>
          <p:cNvPr id="3" name="图片 7"/>
          <p:cNvPicPr>
            <a:picLocks noChangeAspect="1" noChangeArrowheads="1"/>
          </p:cNvPicPr>
          <p:nvPr/>
        </p:nvPicPr>
        <p:blipFill>
          <a:blip r:embed="rId3" cstate="print"/>
          <a:srcRect/>
          <a:stretch>
            <a:fillRect/>
          </a:stretch>
        </p:blipFill>
        <p:spPr>
          <a:xfrm>
            <a:off x="2998470" y="1470025"/>
            <a:ext cx="8846185" cy="47396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延长解密时间</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434975" y="1470025"/>
            <a:ext cx="2563495" cy="4028440"/>
          </a:xfrm>
          <a:prstGeom prst="rect">
            <a:avLst/>
          </a:prstGeom>
          <a:noFill/>
        </p:spPr>
        <p:txBody>
          <a:bodyPr wrap="square" rtlCol="0" anchor="t">
            <a:spAutoFit/>
          </a:bodyPr>
          <a:lstStyle/>
          <a:p>
            <a:pPr algn="l">
              <a:lnSpc>
                <a:spcPct val="16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开启标书界面，如果有加密的投标文件，则点击“下达网上解密指令”进入网上解密命令下达界面，点击“下达网上解密指令”，招标人机构数字证书签名后生效；如需延长解密时间，则点击“延长解密时间”按钮进行解密时间延长</a:t>
            </a:r>
          </a:p>
        </p:txBody>
      </p:sp>
      <p:pic>
        <p:nvPicPr>
          <p:cNvPr id="3" name="图片 14"/>
          <p:cNvPicPr>
            <a:picLocks noChangeAspect="1"/>
          </p:cNvPicPr>
          <p:nvPr/>
        </p:nvPicPr>
        <p:blipFill>
          <a:blip r:embed="rId3"/>
          <a:stretch>
            <a:fillRect/>
          </a:stretch>
        </p:blipFill>
        <p:spPr>
          <a:xfrm>
            <a:off x="2998470" y="1447800"/>
            <a:ext cx="8863330" cy="4749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62852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投标人选择工程</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 下达网上解密指令后，投标人登录投标系统，在开标会模块选择对应的项目，点击操作列的“进入”按钮</a:t>
            </a:r>
          </a:p>
        </p:txBody>
      </p:sp>
      <p:pic>
        <p:nvPicPr>
          <p:cNvPr id="8" name="图片 8"/>
          <p:cNvPicPr>
            <a:picLocks noChangeAspect="1"/>
          </p:cNvPicPr>
          <p:nvPr/>
        </p:nvPicPr>
        <p:blipFill>
          <a:blip r:embed="rId3"/>
          <a:stretch>
            <a:fillRect/>
          </a:stretch>
        </p:blipFill>
        <p:spPr>
          <a:xfrm>
            <a:off x="895350" y="1447800"/>
            <a:ext cx="10770235" cy="51155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2184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网上解密</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7. 投标人点击网上解密，进入解密界面</a:t>
            </a:r>
          </a:p>
        </p:txBody>
      </p:sp>
      <p:pic>
        <p:nvPicPr>
          <p:cNvPr id="24" name="图片 14"/>
          <p:cNvPicPr>
            <a:picLocks noChangeAspect="1"/>
          </p:cNvPicPr>
          <p:nvPr/>
        </p:nvPicPr>
        <p:blipFill>
          <a:blip r:embed="rId3"/>
          <a:stretch>
            <a:fillRect/>
          </a:stretch>
        </p:blipFill>
        <p:spPr>
          <a:xfrm>
            <a:off x="1285875" y="1470025"/>
            <a:ext cx="9989185" cy="49898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解密投标文件</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 投标人点击解密按钮，把加密的投标文件进行解密</a:t>
            </a:r>
          </a:p>
        </p:txBody>
      </p:sp>
      <p:pic>
        <p:nvPicPr>
          <p:cNvPr id="28" name="图片 15"/>
          <p:cNvPicPr>
            <a:picLocks noChangeAspect="1"/>
          </p:cNvPicPr>
          <p:nvPr/>
        </p:nvPicPr>
        <p:blipFill>
          <a:blip r:embed="rId3"/>
          <a:stretch>
            <a:fillRect/>
          </a:stretch>
        </p:blipFill>
        <p:spPr>
          <a:xfrm>
            <a:off x="1219200" y="1470025"/>
            <a:ext cx="10144125" cy="506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导入解密文件</a:t>
            </a:r>
          </a:p>
        </p:txBody>
      </p:sp>
      <p:sp>
        <p:nvSpPr>
          <p:cNvPr id="27" name="矩形 26"/>
          <p:cNvSpPr/>
          <p:nvPr/>
        </p:nvSpPr>
        <p:spPr>
          <a:xfrm>
            <a:off x="1219200" y="984885"/>
            <a:ext cx="10122535" cy="8788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 所有投标人的加密文件都解密完成或者解密时间</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结束</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后，在网上解密界面点击“批量导入已解密商务标文件“或“批量导入已解密技术标文件”导入对应的已经解密的文件</a:t>
            </a:r>
          </a:p>
        </p:txBody>
      </p:sp>
      <p:pic>
        <p:nvPicPr>
          <p:cNvPr id="19" name="图片 19"/>
          <p:cNvPicPr>
            <a:picLocks noChangeAspect="1"/>
          </p:cNvPicPr>
          <p:nvPr/>
        </p:nvPicPr>
        <p:blipFill>
          <a:blip r:embed="rId3"/>
          <a:stretch>
            <a:fillRect/>
          </a:stretch>
        </p:blipFill>
        <p:spPr>
          <a:xfrm>
            <a:off x="1824990" y="1863725"/>
            <a:ext cx="8542020" cy="45783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2184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导入完成</a:t>
            </a:r>
          </a:p>
        </p:txBody>
      </p:sp>
      <p:sp>
        <p:nvSpPr>
          <p:cNvPr id="27" name="矩形 26"/>
          <p:cNvSpPr/>
          <p:nvPr/>
        </p:nvSpPr>
        <p:spPr>
          <a:xfrm>
            <a:off x="503555" y="984885"/>
            <a:ext cx="3162935" cy="48158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 标书文件导入完成后，点击“下一步“按钮，进行数字证书验签后，进入到开标结束界面。（如开启标书界面存在未导入投标文件的情况，开标系统会进行提示，**投标单位未导入技术标投标文件或**投标单位未导入商务标投标文件，由招标人判断当前提示未导入投标文件的用户是否需要导入对应的投标文件，确认无误后由招标人数字证书签名确认后进入下一步。）</a:t>
            </a:r>
          </a:p>
        </p:txBody>
      </p:sp>
      <p:pic>
        <p:nvPicPr>
          <p:cNvPr id="25" name="图片 25"/>
          <p:cNvPicPr>
            <a:picLocks noChangeAspect="1"/>
          </p:cNvPicPr>
          <p:nvPr/>
        </p:nvPicPr>
        <p:blipFill>
          <a:blip r:embed="rId3"/>
          <a:stretch>
            <a:fillRect/>
          </a:stretch>
        </p:blipFill>
        <p:spPr>
          <a:xfrm>
            <a:off x="3666490" y="1310005"/>
            <a:ext cx="8199755" cy="42373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添加请示文件</a:t>
            </a:r>
          </a:p>
        </p:txBody>
      </p:sp>
      <p:sp>
        <p:nvSpPr>
          <p:cNvPr id="27" name="矩形 26"/>
          <p:cNvSpPr/>
          <p:nvPr/>
        </p:nvSpPr>
        <p:spPr>
          <a:xfrm>
            <a:off x="503555" y="1062355"/>
            <a:ext cx="3162935" cy="40284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 开标结束界面会根据开标过程导入的投标文件和对应的报价数据自动生成开标一览表和废标情况表（如有废标单位），点击“开标一览表”或者“废标情况表”的查看按钮能查看内容，如有请示类文件，点击“添加”按钮，如没有请示类文件，可点击“开标结束并公示”按钮”</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数字证书签名确认后结束开标</a:t>
            </a:r>
          </a:p>
        </p:txBody>
      </p:sp>
      <p:pic>
        <p:nvPicPr>
          <p:cNvPr id="31" name="图片 18"/>
          <p:cNvPicPr>
            <a:picLocks noChangeAspect="1"/>
          </p:cNvPicPr>
          <p:nvPr/>
        </p:nvPicPr>
        <p:blipFill>
          <a:blip r:embed="rId3"/>
          <a:stretch>
            <a:fillRect/>
          </a:stretch>
        </p:blipFill>
        <p:spPr>
          <a:xfrm>
            <a:off x="3560445" y="1205865"/>
            <a:ext cx="8139430" cy="44462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srcRect/>
          <a:stretch>
            <a:fillRect/>
          </a:stretch>
        </p:blipFill>
        <p:spPr>
          <a:xfrm>
            <a:off x="0" y="1"/>
            <a:ext cx="7690098" cy="6857999"/>
          </a:xfrm>
          <a:prstGeom prst="rect">
            <a:avLst/>
          </a:prstGeom>
        </p:spPr>
      </p:pic>
      <p:sp>
        <p:nvSpPr>
          <p:cNvPr id="4" name="文本框 3"/>
          <p:cNvSpPr txBox="1"/>
          <p:nvPr/>
        </p:nvSpPr>
        <p:spPr>
          <a:xfrm>
            <a:off x="7152005" y="3411220"/>
            <a:ext cx="4900930" cy="521970"/>
          </a:xfrm>
          <a:prstGeom prst="rect">
            <a:avLst/>
          </a:prstGeom>
          <a:noFill/>
        </p:spPr>
        <p:txBody>
          <a:bodyPr wrap="square" rtlCol="0">
            <a:spAutoFit/>
            <a:scene3d>
              <a:camera prst="orthographicFront"/>
              <a:lightRig rig="threePt" dir="t"/>
            </a:scene3d>
            <a:sp3d contourW="12700"/>
          </a:bodyPr>
          <a:lstStyle/>
          <a:p>
            <a:pPr algn="l"/>
            <a:r>
              <a:rPr lang="zh-CN" altLang="zh-CN" sz="2800" b="1" dirty="0" smtClean="0">
                <a:solidFill>
                  <a:schemeClr val="accent1"/>
                </a:solidFill>
                <a:latin typeface="Century Gothic" panose="020B0502020202020204" pitchFamily="34" charset="0"/>
                <a:ea typeface="+mj-ea"/>
                <a:cs typeface="经典综艺体简" panose="02010609000101010101" pitchFamily="49" charset="-122"/>
              </a:rPr>
              <a:t>一</a:t>
            </a:r>
            <a:r>
              <a:rPr lang="en-US" altLang="zh-CN" sz="2800" b="1" dirty="0" smtClean="0">
                <a:solidFill>
                  <a:schemeClr val="accent1"/>
                </a:solidFill>
                <a:latin typeface="Century Gothic" panose="020B0502020202020204" pitchFamily="34" charset="0"/>
                <a:ea typeface="+mj-ea"/>
                <a:cs typeface="经典综艺体简" panose="02010609000101010101" pitchFamily="49" charset="-122"/>
              </a:rPr>
              <a:t> . </a:t>
            </a:r>
            <a:r>
              <a:rPr lang="zh-CN" altLang="zh-CN" sz="2800" b="1" dirty="0" smtClean="0">
                <a:solidFill>
                  <a:schemeClr val="accent1"/>
                </a:solidFill>
                <a:latin typeface="Century Gothic" panose="020B0502020202020204" pitchFamily="34" charset="0"/>
                <a:ea typeface="+mj-ea"/>
                <a:cs typeface="经典综艺体简" panose="02010609000101010101" pitchFamily="49" charset="-122"/>
              </a:rPr>
              <a:t>网上开标流程</a:t>
            </a:r>
          </a:p>
        </p:txBody>
      </p:sp>
      <p:sp>
        <p:nvSpPr>
          <p:cNvPr id="7" name="文本框 6"/>
          <p:cNvSpPr txBox="1"/>
          <p:nvPr/>
        </p:nvSpPr>
        <p:spPr>
          <a:xfrm>
            <a:off x="7152005" y="4305935"/>
            <a:ext cx="2971165"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accent2"/>
                </a:solidFill>
                <a:latin typeface="Century Gothic" panose="020B0502020202020204" pitchFamily="34" charset="0"/>
                <a:ea typeface="+mj-ea"/>
                <a:cs typeface="经典综艺体简" panose="02010609000101010101" pitchFamily="49" charset="-122"/>
              </a:rPr>
              <a:t>二</a:t>
            </a:r>
            <a:r>
              <a:rPr lang="en-US" altLang="zh-CN" sz="2800" b="1" dirty="0" smtClean="0">
                <a:solidFill>
                  <a:schemeClr val="accent2"/>
                </a:solidFill>
                <a:latin typeface="Century Gothic" panose="020B0502020202020204" pitchFamily="34" charset="0"/>
                <a:ea typeface="+mj-ea"/>
                <a:cs typeface="经典综艺体简" panose="02010609000101010101" pitchFamily="49" charset="-122"/>
              </a:rPr>
              <a:t> .</a:t>
            </a:r>
            <a:r>
              <a:rPr lang="en-US" altLang="zh-CN" sz="2800" b="1" i="1" dirty="0" smtClean="0">
                <a:solidFill>
                  <a:schemeClr val="accent2"/>
                </a:solidFill>
                <a:latin typeface="Century Gothic" panose="020B0502020202020204" pitchFamily="34" charset="0"/>
                <a:ea typeface="+mj-ea"/>
                <a:cs typeface="经典综艺体简" panose="02010609000101010101" pitchFamily="49" charset="-122"/>
              </a:rPr>
              <a:t> </a:t>
            </a:r>
            <a:r>
              <a:rPr lang="zh-CN" altLang="en-US" sz="2800" b="1" dirty="0" smtClean="0">
                <a:solidFill>
                  <a:schemeClr val="accent2"/>
                </a:solidFill>
                <a:latin typeface="+mj-ea"/>
                <a:ea typeface="+mj-ea"/>
                <a:cs typeface="经典综艺体简" panose="02010609000101010101" pitchFamily="49" charset="-122"/>
              </a:rPr>
              <a:t>常见问题解答</a:t>
            </a:r>
          </a:p>
        </p:txBody>
      </p:sp>
      <p:sp>
        <p:nvSpPr>
          <p:cNvPr id="15" name="文本框 14"/>
          <p:cNvSpPr txBox="1"/>
          <p:nvPr/>
        </p:nvSpPr>
        <p:spPr>
          <a:xfrm>
            <a:off x="3640483" y="4515000"/>
            <a:ext cx="1402080" cy="829945"/>
          </a:xfrm>
          <a:prstGeom prst="rect">
            <a:avLst/>
          </a:prstGeom>
          <a:noFill/>
        </p:spPr>
        <p:txBody>
          <a:bodyPr wrap="none" rtlCol="0">
            <a:spAutoFit/>
          </a:bodyPr>
          <a:lstStyle/>
          <a:p>
            <a:pPr algn="ctr"/>
            <a:r>
              <a:rPr lang="zh-CN" sz="4800" b="1" dirty="0">
                <a:solidFill>
                  <a:schemeClr val="tx1">
                    <a:lumMod val="65000"/>
                    <a:lumOff val="35000"/>
                  </a:schemeClr>
                </a:solidFill>
                <a:latin typeface="Impact" panose="020B0806030902050204" pitchFamily="34" charset="0"/>
              </a:rPr>
              <a:t>目录</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2184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开标结束</a:t>
            </a:r>
          </a:p>
        </p:txBody>
      </p:sp>
      <p:sp>
        <p:nvSpPr>
          <p:cNvPr id="27" name="矩形 26"/>
          <p:cNvSpPr/>
          <p:nvPr/>
        </p:nvSpPr>
        <p:spPr>
          <a:xfrm>
            <a:off x="503555" y="984885"/>
            <a:ext cx="3162935" cy="40284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 开标结束界面会根据开标过程导入的投标文件和对应的报价数据自动生成开标一览表和废标情况表（如有废标单位），点击“开标一览表”或者“废标情况表”的查看按钮能查看内容，如有请示类文件，点击“添加”按钮，如没有请示类文件，可点击“开标结束并公示”按钮”</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数字证书签名确认后结束开标</a:t>
            </a:r>
          </a:p>
        </p:txBody>
      </p:sp>
      <p:pic>
        <p:nvPicPr>
          <p:cNvPr id="6" name="图片 4"/>
          <p:cNvPicPr>
            <a:picLocks noChangeAspect="1" noChangeArrowheads="1"/>
          </p:cNvPicPr>
          <p:nvPr/>
        </p:nvPicPr>
        <p:blipFill>
          <a:blip r:embed="rId3"/>
          <a:srcRect/>
          <a:stretch>
            <a:fillRect/>
          </a:stretch>
        </p:blipFill>
        <p:spPr>
          <a:xfrm>
            <a:off x="3666490" y="1186180"/>
            <a:ext cx="8201025" cy="4413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445008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二、网上开标常见问题解答</a:t>
            </a:r>
          </a:p>
        </p:txBody>
      </p:sp>
      <p:sp>
        <p:nvSpPr>
          <p:cNvPr id="27" name="矩形 26"/>
          <p:cNvSpPr/>
          <p:nvPr/>
        </p:nvSpPr>
        <p:spPr>
          <a:xfrm>
            <a:off x="1035050" y="1082040"/>
            <a:ext cx="10122535" cy="40284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1、招标平台开标会界面点击“启动开标系统”提示投标单位不足三家，实际投标单位大于3家怎么回事？</a:t>
            </a: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答：原因可能是浏览器版本太低，请使用IE11及以上版本浏览器</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2、启动开标系统，提示导入XX招标文件失败，怎么办？</a:t>
            </a: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答：点击对应文件后的“重新导入”</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进行尝试</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，同时检查下网络是否正常</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3、下达网上解密命令，解密时间默认为30分钟，能不能在解密工程中延长解密时限</a:t>
            </a: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答：在解密时间少于10分钟，系统界面会有提示信息，同时需要注意的是需要在解密时间到达前进行延长解密时长操作，解密时间过后，不能延长解密时间。</a:t>
            </a: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4、开标结果什么时候公示到外网？</a:t>
            </a:r>
          </a:p>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答：工作人员审核通过后即公示到外网，一般在工作日的早上11点和下午17点统一进行审核，请注意查看审核结果。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19200" y="984885"/>
            <a:ext cx="8983345" cy="8788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 招标人（以下均指招标项目建设单位）插入数字证书登录招标子系统https://www.szjsjy.com.cn:8001/jy-zhaobiao/</a:t>
            </a:r>
          </a:p>
        </p:txBody>
      </p:sp>
      <p:sp>
        <p:nvSpPr>
          <p:cNvPr id="33" name="矩形 32"/>
          <p:cNvSpPr/>
          <p:nvPr/>
        </p:nvSpPr>
        <p:spPr>
          <a:xfrm>
            <a:off x="9285983" y="3058705"/>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14" name="文本框 13"/>
          <p:cNvSpPr txBox="1"/>
          <p:nvPr/>
        </p:nvSpPr>
        <p:spPr>
          <a:xfrm>
            <a:off x="889953" y="462915"/>
            <a:ext cx="62852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登录招标子系统</a:t>
            </a:r>
          </a:p>
        </p:txBody>
      </p:sp>
      <p:pic>
        <p:nvPicPr>
          <p:cNvPr id="16" name="图片 15"/>
          <p:cNvPicPr>
            <a:picLocks noChangeAspect="1"/>
          </p:cNvPicPr>
          <p:nvPr/>
        </p:nvPicPr>
        <p:blipFill rotWithShape="1">
          <a:blip r:embed="rId3" cstate="hqprint"/>
          <a:srcRect/>
          <a:stretch>
            <a:fillRect/>
          </a:stretch>
        </p:blipFill>
        <p:spPr>
          <a:xfrm>
            <a:off x="0" y="0"/>
            <a:ext cx="1298028" cy="1447800"/>
          </a:xfrm>
          <a:prstGeom prst="rect">
            <a:avLst/>
          </a:prstGeom>
        </p:spPr>
      </p:pic>
      <p:pic>
        <p:nvPicPr>
          <p:cNvPr id="3" name="图片 3"/>
          <p:cNvPicPr>
            <a:picLocks noChangeAspect="1"/>
          </p:cNvPicPr>
          <p:nvPr/>
        </p:nvPicPr>
        <p:blipFill>
          <a:blip r:embed="rId4"/>
          <a:stretch>
            <a:fillRect/>
          </a:stretch>
        </p:blipFill>
        <p:spPr>
          <a:xfrm>
            <a:off x="988695" y="1863725"/>
            <a:ext cx="10214610" cy="48494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62852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招标人选择工程</a:t>
            </a:r>
          </a:p>
        </p:txBody>
      </p:sp>
      <p:sp>
        <p:nvSpPr>
          <p:cNvPr id="27" name="矩形 26"/>
          <p:cNvSpPr/>
          <p:nvPr/>
        </p:nvSpPr>
        <p:spPr>
          <a:xfrm>
            <a:off x="1219200" y="984885"/>
            <a:ext cx="9972040"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 登录招标</a:t>
            </a:r>
            <a:r>
              <a:rPr 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子</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系统后，在开标菜单模块下点击“开标会”，找到对应的开标工程，点击“进入”</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钮</a:t>
            </a:r>
          </a:p>
        </p:txBody>
      </p:sp>
      <p:pic>
        <p:nvPicPr>
          <p:cNvPr id="7" name="图片 4"/>
          <p:cNvPicPr>
            <a:picLocks noChangeAspect="1"/>
          </p:cNvPicPr>
          <p:nvPr/>
        </p:nvPicPr>
        <p:blipFill>
          <a:blip r:embed="rId3"/>
          <a:stretch>
            <a:fillRect/>
          </a:stretch>
        </p:blipFill>
        <p:spPr>
          <a:xfrm>
            <a:off x="1118870" y="1470025"/>
            <a:ext cx="9954260" cy="500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启动开标系统</a:t>
            </a:r>
          </a:p>
        </p:txBody>
      </p:sp>
      <p:sp>
        <p:nvSpPr>
          <p:cNvPr id="27" name="矩形 26"/>
          <p:cNvSpPr/>
          <p:nvPr/>
        </p:nvSpPr>
        <p:spPr>
          <a:xfrm>
            <a:off x="1297940" y="984885"/>
            <a:ext cx="898334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 进入开标室界面后，点击“启动开标系统”按钮，进入工程对应的开标系统界面</a:t>
            </a:r>
          </a:p>
        </p:txBody>
      </p:sp>
      <p:pic>
        <p:nvPicPr>
          <p:cNvPr id="12" name="图片 5"/>
          <p:cNvPicPr>
            <a:picLocks noChangeAspect="1"/>
          </p:cNvPicPr>
          <p:nvPr/>
        </p:nvPicPr>
        <p:blipFill>
          <a:blip r:embed="rId3"/>
          <a:stretch>
            <a:fillRect/>
          </a:stretch>
        </p:blipFill>
        <p:spPr>
          <a:xfrm>
            <a:off x="1080135" y="1447800"/>
            <a:ext cx="10032365" cy="50272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导入招标文件</a:t>
            </a:r>
          </a:p>
        </p:txBody>
      </p:sp>
      <p:sp>
        <p:nvSpPr>
          <p:cNvPr id="27" name="矩形 26"/>
          <p:cNvSpPr/>
          <p:nvPr/>
        </p:nvSpPr>
        <p:spPr>
          <a:xfrm>
            <a:off x="485775" y="1158240"/>
            <a:ext cx="2734310" cy="5105400"/>
          </a:xfrm>
          <a:prstGeom prst="rect">
            <a:avLst/>
          </a:prstGeom>
        </p:spPr>
        <p:txBody>
          <a:bodyPr wrap="square">
            <a:spAutoFit/>
            <a:scene3d>
              <a:camera prst="orthographicFront"/>
              <a:lightRig rig="threePt" dir="t"/>
            </a:scene3d>
            <a:sp3d contourW="12700"/>
          </a:bodyPr>
          <a:lstStyle/>
          <a:p>
            <a:pPr marL="171450" indent="-171450" algn="l">
              <a:lnSpc>
                <a:spcPct val="160000"/>
              </a:lnSpc>
              <a:buFont typeface="Arial" panose="020B0604020202020204" pitchFamily="34" charset="0"/>
              <a:buChar char="•"/>
            </a:pP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进入开标系统界面，系统会自动导入招标文件（包含技术标文件、商务标文件、招标控制价文件）以及从交易服务网导入招标控制价公示信息，导入情况处会显示是否导入成功</a:t>
            </a:r>
            <a:r>
              <a:rPr lang="zh-CN"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如果导入失败均可点右侧对应项的重新导入按钮。</a:t>
            </a:r>
          </a:p>
          <a:p>
            <a:pPr marL="171450" indent="-171450" algn="l">
              <a:lnSpc>
                <a:spcPct val="160000"/>
              </a:lnSpc>
              <a:buFont typeface="Arial" panose="020B0604020202020204" pitchFamily="34" charset="0"/>
              <a:buChar char="•"/>
            </a:pPr>
            <a:r>
              <a:rPr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如招标控制价文件未通过网上上传，则可点击“重新导入”，提示是否从网上导入，点击否即从本地电脑导入，导入成功后文件来源会显示“本地”。</a:t>
            </a:r>
          </a:p>
          <a:p>
            <a:pPr marL="171450" indent="-171450" algn="l">
              <a:lnSpc>
                <a:spcPct val="160000"/>
              </a:lnSpc>
              <a:buFont typeface="Arial" panose="020B0604020202020204" pitchFamily="34" charset="0"/>
              <a:buChar char="•"/>
            </a:pPr>
            <a:r>
              <a:rPr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招标文件导入成功后可在右侧查看招标文件处点击查看按钮查看。确认文件导入情况均为“已导入”，然后核实评审参数，无误后即可点击“下一步”</a:t>
            </a:r>
          </a:p>
        </p:txBody>
      </p:sp>
      <p:pic>
        <p:nvPicPr>
          <p:cNvPr id="17" name="图片 9"/>
          <p:cNvPicPr>
            <a:picLocks noChangeAspect="1"/>
          </p:cNvPicPr>
          <p:nvPr/>
        </p:nvPicPr>
        <p:blipFill>
          <a:blip r:embed="rId3"/>
          <a:stretch>
            <a:fillRect/>
          </a:stretch>
        </p:blipFill>
        <p:spPr>
          <a:xfrm>
            <a:off x="3220085" y="1424940"/>
            <a:ext cx="8415020"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导入投标文件</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1219200" y="1363980"/>
            <a:ext cx="10336530" cy="435610"/>
          </a:xfrm>
          <a:prstGeom prst="rect">
            <a:avLst/>
          </a:prstGeom>
          <a:noFill/>
        </p:spPr>
        <p:txBody>
          <a:bodyPr wrap="square" rtlCol="0" anchor="t">
            <a:spAutoFit/>
          </a:bodyPr>
          <a:lstStyle/>
          <a:p>
            <a:pPr algn="l">
              <a:lnSpc>
                <a:spcPct val="160000"/>
              </a:lnSpc>
            </a:pPr>
            <a:r>
              <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（1）进入开启标书界面，点击“从网上批量导入商务标文件”，“从网上批量导入技术标文件”菜单，导入未加密的投标文件</a:t>
            </a:r>
            <a:endParaRPr lang="zh-CN" altLang="en-US" sz="1400"/>
          </a:p>
        </p:txBody>
      </p:sp>
      <p:pic>
        <p:nvPicPr>
          <p:cNvPr id="3" name="图片 8"/>
          <p:cNvPicPr>
            <a:picLocks noChangeAspect="1"/>
          </p:cNvPicPr>
          <p:nvPr/>
        </p:nvPicPr>
        <p:blipFill>
          <a:blip r:embed="rId3"/>
          <a:stretch>
            <a:fillRect/>
          </a:stretch>
        </p:blipFill>
        <p:spPr>
          <a:xfrm>
            <a:off x="1466215" y="1799590"/>
            <a:ext cx="9258935" cy="48126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59296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选择废标单位</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434975" y="1470025"/>
            <a:ext cx="2563495" cy="2059940"/>
          </a:xfrm>
          <a:prstGeom prst="rect">
            <a:avLst/>
          </a:prstGeom>
          <a:noFill/>
        </p:spPr>
        <p:txBody>
          <a:bodyPr wrap="square" rtlCol="0" anchor="t">
            <a:spAutoFit/>
          </a:bodyPr>
          <a:lstStyle/>
          <a:p>
            <a:pPr marL="285750" indent="-285750" algn="l">
              <a:lnSpc>
                <a:spcPct val="160000"/>
              </a:lnSpc>
              <a:buFont typeface="Arial" panose="020B0604020202020204" pitchFamily="34" charset="0"/>
              <a:buChar char="•"/>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如有废标单位，则点击“是否废标”处</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下方</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勾选</a:t>
            </a: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框，在弹出的页面选择废标理由或在其他理由处编辑废标理由</a:t>
            </a:r>
          </a:p>
        </p:txBody>
      </p:sp>
      <p:pic>
        <p:nvPicPr>
          <p:cNvPr id="18" name="图片 10"/>
          <p:cNvPicPr>
            <a:picLocks noChangeAspect="1"/>
          </p:cNvPicPr>
          <p:nvPr/>
        </p:nvPicPr>
        <p:blipFill>
          <a:blip r:embed="rId3"/>
          <a:stretch>
            <a:fillRect/>
          </a:stretch>
        </p:blipFill>
        <p:spPr>
          <a:xfrm>
            <a:off x="2998470" y="1528445"/>
            <a:ext cx="8955405" cy="48558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hqprint"/>
          <a:srcRect/>
          <a:stretch>
            <a:fillRect/>
          </a:stretch>
        </p:blipFill>
        <p:spPr>
          <a:xfrm>
            <a:off x="0" y="0"/>
            <a:ext cx="1298028" cy="1447800"/>
          </a:xfrm>
          <a:prstGeom prst="rect">
            <a:avLst/>
          </a:prstGeom>
        </p:spPr>
      </p:pic>
      <p:sp>
        <p:nvSpPr>
          <p:cNvPr id="14" name="文本框 13"/>
          <p:cNvSpPr txBox="1"/>
          <p:nvPr/>
        </p:nvSpPr>
        <p:spPr>
          <a:xfrm>
            <a:off x="889953" y="462915"/>
            <a:ext cx="6996430" cy="521970"/>
          </a:xfrm>
          <a:prstGeom prst="rect">
            <a:avLst/>
          </a:prstGeom>
          <a:noFill/>
        </p:spPr>
        <p:txBody>
          <a:bodyPr wrap="none" rtlCol="0">
            <a:spAutoFit/>
            <a:scene3d>
              <a:camera prst="orthographicFront"/>
              <a:lightRig rig="threePt" dir="t"/>
            </a:scene3d>
            <a:sp3d contourW="12700"/>
          </a:bodyPr>
          <a:lstStyle/>
          <a:p>
            <a:pPr algn="l"/>
            <a:r>
              <a:rPr lang="zh-CN" altLang="en-US" sz="2800" b="1" dirty="0" smtClean="0">
                <a:solidFill>
                  <a:schemeClr val="tx1">
                    <a:lumMod val="75000"/>
                    <a:lumOff val="25000"/>
                  </a:schemeClr>
                </a:solidFill>
                <a:latin typeface="+mn-ea"/>
                <a:cs typeface="经典综艺体简" panose="02010609000101010101" pitchFamily="49" charset="-122"/>
              </a:rPr>
              <a:t>一、网上开标流程</a:t>
            </a:r>
            <a:r>
              <a:rPr lang="en-US" altLang="zh-CN" sz="2800" b="1" dirty="0" smtClean="0">
                <a:solidFill>
                  <a:schemeClr val="tx1">
                    <a:lumMod val="75000"/>
                    <a:lumOff val="25000"/>
                  </a:schemeClr>
                </a:solidFill>
                <a:latin typeface="+mn-ea"/>
                <a:cs typeface="经典综艺体简" panose="02010609000101010101" pitchFamily="49" charset="-122"/>
              </a:rPr>
              <a:t>——</a:t>
            </a:r>
            <a:r>
              <a:rPr lang="zh-CN" altLang="en-US" sz="2800" b="1" dirty="0" smtClean="0">
                <a:solidFill>
                  <a:schemeClr val="tx1">
                    <a:lumMod val="75000"/>
                    <a:lumOff val="25000"/>
                  </a:schemeClr>
                </a:solidFill>
                <a:latin typeface="+mn-ea"/>
                <a:cs typeface="经典综艺体简" panose="02010609000101010101" pitchFamily="49" charset="-122"/>
              </a:rPr>
              <a:t>发布不合格情况通知</a:t>
            </a:r>
          </a:p>
        </p:txBody>
      </p:sp>
      <p:sp>
        <p:nvSpPr>
          <p:cNvPr id="27" name="矩形 26"/>
          <p:cNvSpPr/>
          <p:nvPr/>
        </p:nvSpPr>
        <p:spPr>
          <a:xfrm>
            <a:off x="1219200" y="984885"/>
            <a:ext cx="10122535" cy="485140"/>
          </a:xfrm>
          <a:prstGeom prst="rect">
            <a:avLst/>
          </a:prstGeom>
        </p:spPr>
        <p:txBody>
          <a:bodyPr wrap="square">
            <a:spAutoFit/>
            <a:scene3d>
              <a:camera prst="orthographicFront"/>
              <a:lightRig rig="threePt" dir="t"/>
            </a:scene3d>
            <a:sp3d contourW="12700"/>
          </a:bodyPr>
          <a:lstStyle/>
          <a:p>
            <a:pPr algn="l">
              <a:lnSpc>
                <a:spcPct val="160000"/>
              </a:lnSpc>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 开启标书，导入投标文件</a:t>
            </a:r>
          </a:p>
        </p:txBody>
      </p:sp>
      <p:sp>
        <p:nvSpPr>
          <p:cNvPr id="2" name="文本框 1"/>
          <p:cNvSpPr txBox="1"/>
          <p:nvPr/>
        </p:nvSpPr>
        <p:spPr>
          <a:xfrm>
            <a:off x="434975" y="1470025"/>
            <a:ext cx="2563495" cy="2847340"/>
          </a:xfrm>
          <a:prstGeom prst="rect">
            <a:avLst/>
          </a:prstGeom>
          <a:noFill/>
        </p:spPr>
        <p:txBody>
          <a:bodyPr wrap="square" rtlCol="0" anchor="t">
            <a:spAutoFit/>
          </a:bodyPr>
          <a:lstStyle/>
          <a:p>
            <a:pPr marL="285750" indent="-285750" algn="l">
              <a:lnSpc>
                <a:spcPct val="160000"/>
              </a:lnSpc>
              <a:buFont typeface="Arial" panose="020B0604020202020204" pitchFamily="34" charset="0"/>
              <a:buChar char="•"/>
            </a:pPr>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招标人点击“发布不合格情况通知”可以将废标情况推送至投标子系统，该工程投标人可以在开标会的消息通知中查看，同时会有短信通知对应投标人</a:t>
            </a:r>
          </a:p>
        </p:txBody>
      </p:sp>
      <p:pic>
        <p:nvPicPr>
          <p:cNvPr id="20" name="图片 11"/>
          <p:cNvPicPr>
            <a:picLocks noChangeAspect="1"/>
          </p:cNvPicPr>
          <p:nvPr/>
        </p:nvPicPr>
        <p:blipFill>
          <a:blip r:embed="rId3"/>
          <a:stretch>
            <a:fillRect/>
          </a:stretch>
        </p:blipFill>
        <p:spPr>
          <a:xfrm>
            <a:off x="2998470" y="1563370"/>
            <a:ext cx="8839835" cy="4806950"/>
          </a:xfrm>
          <a:prstGeom prst="rect">
            <a:avLst/>
          </a:prstGeom>
          <a:noFill/>
          <a:ln>
            <a:noFill/>
          </a:ln>
        </p:spPr>
      </p:pic>
    </p:spTree>
  </p:cSld>
  <p:clrMapOvr>
    <a:masterClrMapping/>
  </p:clrMapOvr>
</p:sld>
</file>

<file path=ppt/theme/theme1.xml><?xml version="1.0" encoding="utf-8"?>
<a:theme xmlns:a="http://schemas.openxmlformats.org/drawingml/2006/main" name="包图主题2">
  <a:themeElements>
    <a:clrScheme name="自定义 206">
      <a:dk1>
        <a:sysClr val="windowText" lastClr="000000"/>
      </a:dk1>
      <a:lt1>
        <a:sysClr val="window" lastClr="FFFFFF"/>
      </a:lt1>
      <a:dk2>
        <a:srgbClr val="44546A"/>
      </a:dk2>
      <a:lt2>
        <a:srgbClr val="E7E6E6"/>
      </a:lt2>
      <a:accent1>
        <a:srgbClr val="4E68A2"/>
      </a:accent1>
      <a:accent2>
        <a:srgbClr val="595959"/>
      </a:accent2>
      <a:accent3>
        <a:srgbClr val="4E68A2"/>
      </a:accent3>
      <a:accent4>
        <a:srgbClr val="595959"/>
      </a:accent4>
      <a:accent5>
        <a:srgbClr val="4E68A2"/>
      </a:accent5>
      <a:accent6>
        <a:srgbClr val="595959"/>
      </a:accent6>
      <a:hlink>
        <a:srgbClr val="595959"/>
      </a:hlink>
      <a:folHlink>
        <a:srgbClr val="595959"/>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TotalTime>
  <Words>660</Words>
  <Application>Microsoft Office PowerPoint</Application>
  <PresentationFormat>宽屏</PresentationFormat>
  <Paragraphs>64</Paragraphs>
  <Slides>21</Slides>
  <Notes>3</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等线</vt:lpstr>
      <vt:lpstr>经典综艺体简</vt:lpstr>
      <vt:lpstr>微软雅黑</vt:lpstr>
      <vt:lpstr>Arial</vt:lpstr>
      <vt:lpstr>Century Gothic</vt:lpstr>
      <vt:lpstr>Impact</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Windows 用户</cp:lastModifiedBy>
  <cp:revision>75</cp:revision>
  <dcterms:created xsi:type="dcterms:W3CDTF">2017-09-25T13:59:00Z</dcterms:created>
  <dcterms:modified xsi:type="dcterms:W3CDTF">2020-12-16T15:09:00Z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2052-10.8.2.6726</vt:lpwstr>
  </property>
</Properties>
</file>